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B4B49B-CB6C-49DC-B94C-4C14CAD952CE}">
  <a:tblStyle styleId="{2AB4B49B-CB6C-49DC-B94C-4C14CAD952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459fd45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f459fd45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459fd45a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f459fd45a9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459fd45a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f459fd45a9_0_4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459fd45a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f459fd45a9_0_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459fd45a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f459fd45a9_0_4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459fd45a9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f459fd45a9_0_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459fd45a9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f459fd45a9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459fd45a9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f459fd45a9_0_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459fd45a9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f459fd45a9_0_8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459fd45a9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f459fd45a9_0_8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459fd45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f459fd45a9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459fd45a9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f459fd45a9_0_8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0ed00f568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80ed00f568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459fd45a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f459fd45a9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459fd45a9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f459fd45a9_0_4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459fd45a9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f459fd45a9_0_5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459fd45a9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f459fd45a9_0_9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459fd45a9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f459fd45a9_0_9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459fd45a9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f459fd45a9_0_10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459fd45a9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f459fd45a9_0_10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459fd45a9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f459fd45a9_0_10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5be2d86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55be2d86b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edba2a779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edba2a77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459fd45a9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f459fd45a9_0_4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459fd45a9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f459fd45a9_0_5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459fd45a9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f459fd45a9_0_9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459fd45a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f459fd45a9_0_5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459fd45a9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f459fd45a9_0_10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459fd45a9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f459fd45a9_0_10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459fd45a9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f459fd45a9_0_1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459fd45a9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f459fd45a9_0_1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80ed00f568_0_5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80ed00f568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edba2a7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fedba2a779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80ed00f5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80ed00f568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80ed00f56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80ed00f568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80ed00f56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80ed00f568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459fd45a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f459fd45a9_0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459fd45a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f459fd45a9_0_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459fd45a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f459fd45a9_0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459fd45a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f459fd45a9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459fd45a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f459fd45a9_0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685800" y="2142066"/>
            <a:ext cx="10131425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685800" y="1600200"/>
            <a:ext cx="616465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" name="Google Shape;81;p11"/>
          <p:cNvSpPr/>
          <p:nvPr>
            <p:ph idx="2" type="pic"/>
          </p:nvPr>
        </p:nvSpPr>
        <p:spPr>
          <a:xfrm>
            <a:off x="7536253" y="914400"/>
            <a:ext cx="3280973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type="title"/>
          </p:nvPr>
        </p:nvSpPr>
        <p:spPr>
          <a:xfrm>
            <a:off x="685800" y="4732864"/>
            <a:ext cx="10131427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2"/>
          <p:cNvSpPr/>
          <p:nvPr>
            <p:ph idx="2" type="pic"/>
          </p:nvPr>
        </p:nvSpPr>
        <p:spPr>
          <a:xfrm>
            <a:off x="1371600" y="932112"/>
            <a:ext cx="8759827" cy="3164975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685800" y="5299603"/>
            <a:ext cx="10131427" cy="493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>
            <p:ph type="title"/>
          </p:nvPr>
        </p:nvSpPr>
        <p:spPr>
          <a:xfrm>
            <a:off x="685800" y="609600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0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0" y="4777380"/>
            <a:ext cx="10131425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6" y="609600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0" y="609600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0" y="3505200"/>
            <a:ext cx="10131428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6" y="-1099079"/>
            <a:ext cx="3649132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0" y="2121123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7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2" y="2142066"/>
            <a:ext cx="4995333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body"/>
          </p:nvPr>
        </p:nvSpPr>
        <p:spPr>
          <a:xfrm>
            <a:off x="5821894" y="2142066"/>
            <a:ext cx="4995332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ctrTitle"/>
          </p:nvPr>
        </p:nvSpPr>
        <p:spPr>
          <a:xfrm>
            <a:off x="3962398" y="1964266"/>
            <a:ext cx="7197725" cy="24214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3962398" y="4385732"/>
            <a:ext cx="7197725" cy="1405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932557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962398" y="5870575"/>
            <a:ext cx="4893957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10608957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10237867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41" name="Google Shape;41;p6"/>
          <p:cNvSpPr txBox="1"/>
          <p:nvPr/>
        </p:nvSpPr>
        <p:spPr>
          <a:xfrm>
            <a:off x="488275" y="82333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992266" y="609600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687464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973670" y="2218266"/>
            <a:ext cx="470905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685800" y="2870200"/>
            <a:ext cx="4996922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6096003" y="2226733"/>
            <a:ext cx="47228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5823482" y="2870200"/>
            <a:ext cx="499533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0" y="3308580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685799" y="4777380"/>
            <a:ext cx="10131428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type="title"/>
          </p:nvPr>
        </p:nvSpPr>
        <p:spPr>
          <a:xfrm>
            <a:off x="685800" y="2074333"/>
            <a:ext cx="3680884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4648201" y="609600"/>
            <a:ext cx="6169025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685800" y="3445932"/>
            <a:ext cx="368088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Calibri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2142066"/>
            <a:ext cx="10131425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gif"/><Relationship Id="rId4" Type="http://schemas.openxmlformats.org/officeDocument/2006/relationships/image" Target="../media/image2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gif"/><Relationship Id="rId4" Type="http://schemas.openxmlformats.org/officeDocument/2006/relationships/image" Target="../media/image2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gif"/><Relationship Id="rId4" Type="http://schemas.openxmlformats.org/officeDocument/2006/relationships/image" Target="../media/image2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hyperlink" Target="mailto:worldsocionics@hotmail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8" y="1964266"/>
            <a:ext cx="71976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8" y="4385732"/>
            <a:ext cx="71976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211750" y="228600"/>
            <a:ext cx="117750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IM ELEMENTS</a:t>
            </a:r>
            <a:r>
              <a:rPr lang="en-US"/>
              <a:t> VS. FUNCTIONS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28"/>
          <p:cNvGraphicFramePr/>
          <p:nvPr/>
        </p:nvGraphicFramePr>
        <p:xfrm>
          <a:off x="955750" y="131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5143500"/>
                <a:gridCol w="5143500"/>
              </a:tblGrid>
              <a:tr h="52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IM Elements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107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WHAT</a:t>
                      </a:r>
                      <a:endParaRPr sz="2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Passive</a:t>
                      </a:r>
                      <a:endParaRPr sz="2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 processed and acted upon</a:t>
                      </a:r>
                      <a:endParaRPr sz="2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Everything you interact with</a:t>
                      </a:r>
                      <a:endParaRPr sz="2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varieties of fuel 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HOW</a:t>
                      </a:r>
                      <a:endParaRPr sz="2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Active</a:t>
                      </a:r>
                      <a:endParaRPr sz="2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Operate within the psyche</a:t>
                      </a:r>
                      <a:endParaRPr sz="2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rules for how you interact</a:t>
                      </a:r>
                      <a:endParaRPr sz="2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motors and engines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685800" y="562075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A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685800" y="1777400"/>
            <a:ext cx="80859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for Au</a:t>
            </a:r>
            <a:r>
              <a:rPr lang="en-US" sz="2800"/>
              <a:t>gusta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‘filing cabinet’</a:t>
            </a:r>
            <a:r>
              <a:rPr lang="en-US" sz="2800"/>
              <a:t> 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the psyche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Each box is a Function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Each Function is numbered, 1-8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Each IM Element is assigned to a Function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For each type, IM Elements are assigned differently</a:t>
            </a:r>
            <a:endParaRPr sz="2800"/>
          </a:p>
        </p:txBody>
      </p:sp>
      <p:grpSp>
        <p:nvGrpSpPr>
          <p:cNvPr id="240" name="Google Shape;240;p29"/>
          <p:cNvGrpSpPr/>
          <p:nvPr/>
        </p:nvGrpSpPr>
        <p:grpSpPr>
          <a:xfrm>
            <a:off x="9235475" y="2142075"/>
            <a:ext cx="2063375" cy="3958500"/>
            <a:chOff x="9739600" y="2237875"/>
            <a:chExt cx="2063375" cy="3958500"/>
          </a:xfrm>
        </p:grpSpPr>
        <p:sp>
          <p:nvSpPr>
            <p:cNvPr id="241" name="Google Shape;241;p29"/>
            <p:cNvSpPr/>
            <p:nvPr/>
          </p:nvSpPr>
          <p:spPr>
            <a:xfrm>
              <a:off x="9757600" y="2237875"/>
              <a:ext cx="2021399" cy="39584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" name="Google Shape;242;p29"/>
            <p:cNvCxnSpPr>
              <a:stCxn id="241" idx="0"/>
            </p:cNvCxnSpPr>
            <p:nvPr/>
          </p:nvCxnSpPr>
          <p:spPr>
            <a:xfrm>
              <a:off x="10768300" y="2237875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29"/>
            <p:cNvCxnSpPr/>
            <p:nvPr/>
          </p:nvCxnSpPr>
          <p:spPr>
            <a:xfrm flipH="1" rot="10800000">
              <a:off x="9745575" y="3164324"/>
              <a:ext cx="2057400" cy="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29"/>
            <p:cNvCxnSpPr/>
            <p:nvPr/>
          </p:nvCxnSpPr>
          <p:spPr>
            <a:xfrm flipH="1" rot="10800000">
              <a:off x="9739600" y="4134874"/>
              <a:ext cx="2057400" cy="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29"/>
            <p:cNvCxnSpPr/>
            <p:nvPr/>
          </p:nvCxnSpPr>
          <p:spPr>
            <a:xfrm flipH="1" rot="10800000">
              <a:off x="9739600" y="5105424"/>
              <a:ext cx="2057400" cy="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6" name="Google Shape;246;p29"/>
            <p:cNvSpPr/>
            <p:nvPr/>
          </p:nvSpPr>
          <p:spPr>
            <a:xfrm>
              <a:off x="10046400" y="2478525"/>
              <a:ext cx="481200" cy="49319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10046400" y="5387150"/>
              <a:ext cx="481200" cy="49319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10998850" y="2478525"/>
              <a:ext cx="481200" cy="493199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11047000" y="5387150"/>
              <a:ext cx="481200" cy="493199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11015000" y="4416600"/>
              <a:ext cx="481200" cy="419099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1047000" y="3446050"/>
              <a:ext cx="481200" cy="419099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10052400" y="4416587"/>
              <a:ext cx="469199" cy="41909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10020400" y="3446050"/>
              <a:ext cx="469199" cy="419099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9"/>
          <p:cNvSpPr txBox="1"/>
          <p:nvPr/>
        </p:nvSpPr>
        <p:spPr>
          <a:xfrm>
            <a:off x="9366713" y="1175575"/>
            <a:ext cx="18069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of  SEE</a:t>
            </a:r>
            <a:endParaRPr sz="2800"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50" y="4509000"/>
            <a:ext cx="1720275" cy="21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/>
        </p:nvSpPr>
        <p:spPr>
          <a:xfrm>
            <a:off x="8768675" y="2259125"/>
            <a:ext cx="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11444950" y="2259125"/>
            <a:ext cx="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8771638" y="3259875"/>
            <a:ext cx="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11441963" y="3259875"/>
            <a:ext cx="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8774663" y="4260625"/>
            <a:ext cx="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11438938" y="4260625"/>
            <a:ext cx="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8771675" y="5261375"/>
            <a:ext cx="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11441950" y="5261375"/>
            <a:ext cx="32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FUNCTION</a:t>
            </a:r>
            <a:r>
              <a:rPr lang="en-US"/>
              <a:t>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685800" y="2065875"/>
            <a:ext cx="1047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Public vs. Private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Strong vs. Weak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Valued vs. Neglected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100" y="1497750"/>
            <a:ext cx="3090000" cy="38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152925" y="0"/>
            <a:ext cx="11857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/>
              <a:t>UBLIC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VS. PRIVATE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8" name="Google Shape;278;p31"/>
          <p:cNvGraphicFramePr/>
          <p:nvPr/>
        </p:nvGraphicFramePr>
        <p:xfrm>
          <a:off x="152925" y="7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5928750"/>
                <a:gridCol w="5928750"/>
              </a:tblGrid>
              <a:tr h="52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Public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Private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54262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Interacts with outside world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Opportunities and risks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Where we feel judged by others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Consults inner self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Needs and areas to play with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Pain, pride, or refuge from stress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9" name="Google Shape;279;p31"/>
          <p:cNvGraphicFramePr/>
          <p:nvPr/>
        </p:nvGraphicFramePr>
        <p:xfrm>
          <a:off x="8089450" y="362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25" y="3285687"/>
            <a:ext cx="5928749" cy="333491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p32"/>
          <p:cNvGraphicFramePr/>
          <p:nvPr/>
        </p:nvGraphicFramePr>
        <p:xfrm>
          <a:off x="205550" y="7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5902450"/>
                <a:gridCol w="59024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Strong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Weak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316450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Reliable and successful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Confident and insightful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Applies well to new situations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Quickly knows what to do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Highly efficient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Unreliable, prone to failure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Doubtful and rudimentary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Caught out in new situations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Gets better with practice 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Inefficient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7" name="Google Shape;287;p32"/>
          <p:cNvGraphicFramePr/>
          <p:nvPr/>
        </p:nvGraphicFramePr>
        <p:xfrm>
          <a:off x="7924725" y="394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88" name="Google Shape;288;p32"/>
          <p:cNvSpPr txBox="1"/>
          <p:nvPr>
            <p:ph type="title"/>
          </p:nvPr>
        </p:nvSpPr>
        <p:spPr>
          <a:xfrm>
            <a:off x="152925" y="0"/>
            <a:ext cx="11857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STRONG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VS. WEAK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125" y="3859088"/>
            <a:ext cx="2866665" cy="282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Google Shape;295;p33"/>
          <p:cNvGraphicFramePr/>
          <p:nvPr/>
        </p:nvGraphicFramePr>
        <p:xfrm>
          <a:off x="152950" y="7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5928750"/>
                <a:gridCol w="5928750"/>
              </a:tblGrid>
              <a:tr h="58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Valued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Neglected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394550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Appreciated for its own sake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Meaningful to achieve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Sought out in others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Treated as a tool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 burden or chore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Misunderstood in others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6" name="Google Shape;296;p33"/>
          <p:cNvGraphicFramePr/>
          <p:nvPr/>
        </p:nvGraphicFramePr>
        <p:xfrm>
          <a:off x="7842775" y="372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297" name="Google Shape;297;p33"/>
          <p:cNvSpPr txBox="1"/>
          <p:nvPr>
            <p:ph type="title"/>
          </p:nvPr>
        </p:nvSpPr>
        <p:spPr>
          <a:xfrm>
            <a:off x="152925" y="0"/>
            <a:ext cx="11857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VALUED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VS. NEGLECTED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50" y="3076313"/>
            <a:ext cx="5928775" cy="351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4 Blocks of the Psyche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5" name="Google Shape;305;p34"/>
          <p:cNvGraphicFramePr/>
          <p:nvPr/>
        </p:nvGraphicFramePr>
        <p:xfrm>
          <a:off x="9525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Strong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Weak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Valued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Ego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Super-Id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Neglected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Super-Ego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741" y="100050"/>
            <a:ext cx="2057310" cy="192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7" name="Google Shape;307;p34"/>
          <p:cNvGraphicFramePr/>
          <p:nvPr/>
        </p:nvGraphicFramePr>
        <p:xfrm>
          <a:off x="952500" y="436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Strong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Weak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Public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Ego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Super-Ego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Private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Super-Id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8" name="Google Shape;308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EGO: LEADING + CREATIVE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685800" y="2065800"/>
            <a:ext cx="6301500" cy="277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 and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 I am and what I bring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 of confidence and positivity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best foot forward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Motivational driving-seat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be overdone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5" name="Google Shape;315;p35"/>
          <p:cNvGraphicFramePr/>
          <p:nvPr/>
        </p:nvGraphicFramePr>
        <p:xfrm>
          <a:off x="8480500" y="208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6" name="Google Shape;316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SUPER-EGO: ROLE + VULNERABLE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685800" y="2065800"/>
            <a:ext cx="6301500" cy="277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Public, Weak and Neglected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demanded of me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Burdensome and difficult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 would rather do without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turn-off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Likely to fail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3" name="Google Shape;323;p36"/>
          <p:cNvGraphicFramePr/>
          <p:nvPr/>
        </p:nvGraphicFramePr>
        <p:xfrm>
          <a:off x="8480500" y="208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4" name="Google Shape;324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SUPER-ID: SUGGESTIVE + MOBILISING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685800" y="2065800"/>
            <a:ext cx="6289800" cy="277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Private, Weak and Valued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 needs and aspirations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Admired in others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Rewarding to do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Grows over time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Painful if there is failure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1" name="Google Shape;331;p37"/>
          <p:cNvGraphicFramePr/>
          <p:nvPr/>
        </p:nvGraphicFramePr>
        <p:xfrm>
          <a:off x="8480500" y="208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2" name="Google Shape;332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3962398" y="1964266"/>
            <a:ext cx="71976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3</a:t>
            </a:r>
            <a:r>
              <a:rPr lang="en-US"/>
              <a:t>. FUNCTIONS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Part 2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ID: IGNORING + DEMONSTRATIVE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685800" y="2065800"/>
            <a:ext cx="6289800" cy="277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Private, Strong and Neglected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 take for granted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Confident but avoids attention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boring parts of the self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Back-up resources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expected of others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9" name="Google Shape;339;p38"/>
          <p:cNvGraphicFramePr/>
          <p:nvPr/>
        </p:nvGraphicFramePr>
        <p:xfrm>
          <a:off x="8480500" y="208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40" name="Google Shape;340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 - PART 1</a:t>
            </a:r>
            <a:endParaRPr/>
          </a:p>
        </p:txBody>
      </p:sp>
      <p:sp>
        <p:nvSpPr>
          <p:cNvPr id="346" name="Google Shape;346;p39"/>
          <p:cNvSpPr txBox="1"/>
          <p:nvPr/>
        </p:nvSpPr>
        <p:spPr>
          <a:xfrm>
            <a:off x="865150" y="2065800"/>
            <a:ext cx="8235600" cy="25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 yourself these questions: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am I fundamentally about as a person?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I admire and appreciate in others?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can I do that isn’t important to me?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sort of people do I see as particularly strange?</a:t>
            </a:r>
            <a:endParaRPr sz="3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INFORMATION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685800" y="2065875"/>
            <a:ext cx="1047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vs. Private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 vs. Weak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Valued vs. Neglected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Obvious vs. Subtle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Constant vs. Variable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100" y="1497750"/>
            <a:ext cx="3090000" cy="38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0" name="Google Shape;360;p41"/>
          <p:cNvGraphicFramePr/>
          <p:nvPr/>
        </p:nvGraphicFramePr>
        <p:xfrm>
          <a:off x="152925" y="7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5928750"/>
                <a:gridCol w="5928750"/>
              </a:tblGrid>
              <a:tr h="54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Obvious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Subtle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97082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High energy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Clear and easy to see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Explicit from people’s actions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Noticed quickly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Low energy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Harder to see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Implicit to people’s intentions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Read between the lines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1" name="Google Shape;361;p41"/>
          <p:cNvSpPr txBox="1"/>
          <p:nvPr>
            <p:ph type="title"/>
          </p:nvPr>
        </p:nvSpPr>
        <p:spPr>
          <a:xfrm>
            <a:off x="152925" y="0"/>
            <a:ext cx="11857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OBVIOUS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VS. SUBTLE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2" name="Google Shape;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700" y="3718975"/>
            <a:ext cx="4531725" cy="254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25" y="3684775"/>
            <a:ext cx="4645665" cy="2610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4" name="Google Shape;364;p41"/>
          <p:cNvGraphicFramePr/>
          <p:nvPr/>
        </p:nvGraphicFramePr>
        <p:xfrm>
          <a:off x="4970350" y="362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65" name="Google Shape;365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42"/>
          <p:cNvGraphicFramePr/>
          <p:nvPr/>
        </p:nvGraphicFramePr>
        <p:xfrm>
          <a:off x="152925" y="7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5943075"/>
                <a:gridCol w="5914425"/>
              </a:tblGrid>
              <a:tr h="56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Constant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Variable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40287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Maintains consistent energy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Always on or always off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More stable for typing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Activates in certain situations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Goes from on to off and back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Need context for typing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1" name="Google Shape;371;p42"/>
          <p:cNvGraphicFramePr/>
          <p:nvPr/>
        </p:nvGraphicFramePr>
        <p:xfrm>
          <a:off x="4927700" y="351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72" name="Google Shape;372;p42"/>
          <p:cNvSpPr txBox="1"/>
          <p:nvPr>
            <p:ph type="title"/>
          </p:nvPr>
        </p:nvSpPr>
        <p:spPr>
          <a:xfrm>
            <a:off x="152925" y="0"/>
            <a:ext cx="11857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CONSTANT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VS. VARIABLE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00" y="3426741"/>
            <a:ext cx="4234376" cy="28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4075" y="3167434"/>
            <a:ext cx="3340250" cy="33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4 Function Dimensions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1" name="Google Shape;381;p43"/>
          <p:cNvGraphicFramePr/>
          <p:nvPr/>
        </p:nvGraphicFramePr>
        <p:xfrm>
          <a:off x="9525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Strong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Weak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Obvious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4D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2</a:t>
                      </a: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Subtle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3</a:t>
                      </a: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D   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1D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2" name="Google Shape;3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4650" y="129275"/>
            <a:ext cx="1769900" cy="176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3" name="Google Shape;383;p43"/>
          <p:cNvGraphicFramePr/>
          <p:nvPr/>
        </p:nvGraphicFramePr>
        <p:xfrm>
          <a:off x="952500" y="42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Strong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Weak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Constant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4D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1D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Variable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3D   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2D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4" name="Google Shape;384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4-DIMENSIONAL: LEADING &amp; DEMONSTRATIVE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4"/>
          <p:cNvSpPr txBox="1"/>
          <p:nvPr/>
        </p:nvSpPr>
        <p:spPr>
          <a:xfrm>
            <a:off x="685800" y="2065800"/>
            <a:ext cx="59133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Strong, Constant and Obvious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Shows up BIG &amp; LOUD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we do the most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Impactful and successful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Confidence is unshakeable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1" name="Google Shape;391;p44"/>
          <p:cNvGraphicFramePr/>
          <p:nvPr/>
        </p:nvGraphicFramePr>
        <p:xfrm>
          <a:off x="8480500" y="186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92" name="Google Shape;392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3-DIMENSIONAL: CREATIVE &amp; IGNORING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5"/>
          <p:cNvSpPr txBox="1"/>
          <p:nvPr/>
        </p:nvSpPr>
        <p:spPr>
          <a:xfrm>
            <a:off x="685800" y="2065800"/>
            <a:ext cx="59133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Strong, Variable and Subtle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Quiet but highly capable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Flavours and guides 4D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Influences from the shadows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Knows its worth without boasting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9" name="Google Shape;399;p45"/>
          <p:cNvGraphicFramePr/>
          <p:nvPr/>
        </p:nvGraphicFramePr>
        <p:xfrm>
          <a:off x="8480500" y="186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0" name="Google Shape;400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2-DIMENSIONAL: ROLE &amp; MOBILISING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685800" y="2065800"/>
            <a:ext cx="59133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Weak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Variable and Obvious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Makes an awkward splash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Surfaces under certain conditions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Overconfident, may succeed or flop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Gets better with practice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7" name="Google Shape;407;p46"/>
          <p:cNvGraphicFramePr/>
          <p:nvPr/>
        </p:nvGraphicFramePr>
        <p:xfrm>
          <a:off x="8480500" y="186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8" name="Google Shape;408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1-DIMENSIONAL: VULNERABLE &amp; SUGGESTIVE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685800" y="2065800"/>
            <a:ext cx="59133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Weak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Constant and Subtle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Measured by their absence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out of character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Frequently fails and expects to fail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Lacks confidence and needs help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5" name="Google Shape;415;p47"/>
          <p:cNvGraphicFramePr/>
          <p:nvPr/>
        </p:nvGraphicFramePr>
        <p:xfrm>
          <a:off x="8480500" y="186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6" name="Google Shape;416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>
            <p:ph idx="4294967295" type="body"/>
          </p:nvPr>
        </p:nvSpPr>
        <p:spPr>
          <a:xfrm>
            <a:off x="685800" y="2788425"/>
            <a:ext cx="4995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US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US" sz="3000"/>
              <a:t>Information Metabolism</a:t>
            </a:r>
            <a:endParaRPr sz="3000"/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00"/>
              </a:solidFill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9462800" y="45157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7762300" y="21620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9462800" y="33335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7762300" y="56815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7762300" y="45157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9462800" y="21512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9462800" y="56980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762300" y="33389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 - PART 2</a:t>
            </a:r>
            <a:endParaRPr/>
          </a:p>
        </p:txBody>
      </p:sp>
      <p:sp>
        <p:nvSpPr>
          <p:cNvPr id="422" name="Google Shape;422;p48"/>
          <p:cNvSpPr txBox="1"/>
          <p:nvPr/>
        </p:nvSpPr>
        <p:spPr>
          <a:xfrm>
            <a:off x="865150" y="2065800"/>
            <a:ext cx="9498600" cy="25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 yourself these questions: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what situations am I at my most confident?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what situations am I at my least confident?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strengths do people not immediately notice about me?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what ways do I look more confident than I actually am?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INFORMATION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9"/>
          <p:cNvSpPr txBox="1"/>
          <p:nvPr/>
        </p:nvSpPr>
        <p:spPr>
          <a:xfrm>
            <a:off x="685800" y="2065875"/>
            <a:ext cx="104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 vs. Private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 vs. Weak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Valued vs. Neglected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Obvious vs. Subtle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 vs. Variable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Stubborn</a:t>
            </a: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vs. Flexible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Demanding vs. Supplying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100" y="1497750"/>
            <a:ext cx="3090000" cy="38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" name="Google Shape;436;p50"/>
          <p:cNvGraphicFramePr/>
          <p:nvPr/>
        </p:nvGraphicFramePr>
        <p:xfrm>
          <a:off x="152925" y="7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5877825"/>
                <a:gridCol w="5877825"/>
              </a:tblGrid>
              <a:tr h="58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Stubborn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Flexible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43517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Sets own focus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Refuses to be influenced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Overrides other functions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Adapts to environment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Open to suggestions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Works with other functions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7" name="Google Shape;437;p50"/>
          <p:cNvGraphicFramePr/>
          <p:nvPr/>
        </p:nvGraphicFramePr>
        <p:xfrm>
          <a:off x="4862450" y="360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38" name="Google Shape;438;p50"/>
          <p:cNvSpPr txBox="1"/>
          <p:nvPr>
            <p:ph type="title"/>
          </p:nvPr>
        </p:nvSpPr>
        <p:spPr>
          <a:xfrm>
            <a:off x="152925" y="0"/>
            <a:ext cx="11857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STUBBORN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VS. FLEXIBLE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25" y="3088935"/>
            <a:ext cx="3685440" cy="36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425" y="3645775"/>
            <a:ext cx="4470150" cy="251445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51"/>
          <p:cNvGraphicFramePr/>
          <p:nvPr/>
        </p:nvGraphicFramePr>
        <p:xfrm>
          <a:off x="152925" y="7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5928750"/>
                <a:gridCol w="5928750"/>
              </a:tblGrid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Demanding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Supplying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517350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Sets the goal for the block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Leads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What to do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Fulfils the goal for the block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Supports 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How to do it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7" name="Google Shape;447;p51"/>
          <p:cNvGraphicFramePr/>
          <p:nvPr/>
        </p:nvGraphicFramePr>
        <p:xfrm>
          <a:off x="4913375" y="361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6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48" name="Google Shape;448;p51"/>
          <p:cNvSpPr txBox="1"/>
          <p:nvPr>
            <p:ph type="title"/>
          </p:nvPr>
        </p:nvSpPr>
        <p:spPr>
          <a:xfrm>
            <a:off x="152925" y="0"/>
            <a:ext cx="118575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DEMANDING</a:t>
            </a: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VS. SUPPLYING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25" y="3545463"/>
            <a:ext cx="4637225" cy="278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2325" y="3121088"/>
            <a:ext cx="3631100" cy="3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4 Function Approaches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7" name="Google Shape;457;p52"/>
          <p:cNvGraphicFramePr/>
          <p:nvPr/>
        </p:nvGraphicFramePr>
        <p:xfrm>
          <a:off x="9525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Valued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Neglected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Stubborn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Assertive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Intransigent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Flexible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Collaborative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Reluctant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8" name="Google Shape;4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550" y="87200"/>
            <a:ext cx="1781750" cy="1781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9" name="Google Shape;459;p52"/>
          <p:cNvGraphicFramePr/>
          <p:nvPr/>
        </p:nvGraphicFramePr>
        <p:xfrm>
          <a:off x="952500" y="423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Obvious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Subtle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Stubborn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Assertive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Intransigent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Flexible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Reluctant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Collaborative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60" name="Google Shape;460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ASSERTIVE: LEADING &amp; MOBILISING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685800" y="2065800"/>
            <a:ext cx="57606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Stubborn and Obvious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impact we want to have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we want to lead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Does not take ‘no’ for an answer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Competes with others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67" name="Google Shape;467;p53"/>
          <p:cNvGraphicFramePr/>
          <p:nvPr/>
        </p:nvGraphicFramePr>
        <p:xfrm>
          <a:off x="9037400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8" name="Google Shape;4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525" y="3751950"/>
            <a:ext cx="4787476" cy="26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COLLABORATIVE: CREATIVE &amp; SUGGESTIVE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4"/>
          <p:cNvSpPr txBox="1"/>
          <p:nvPr/>
        </p:nvSpPr>
        <p:spPr>
          <a:xfrm>
            <a:off x="685800" y="2065800"/>
            <a:ext cx="57369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Valued, Flexible and Subtle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put together with others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we want to team up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Flexes itself around other people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Yields to worthy input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6" name="Google Shape;476;p54"/>
          <p:cNvGraphicFramePr/>
          <p:nvPr/>
        </p:nvGraphicFramePr>
        <p:xfrm>
          <a:off x="9044175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7" name="Google Shape;4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700" y="3547400"/>
            <a:ext cx="4204075" cy="3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5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RELUCTANT: ROLE &amp; DEMONSTRATIVE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5"/>
          <p:cNvSpPr txBox="1"/>
          <p:nvPr/>
        </p:nvSpPr>
        <p:spPr>
          <a:xfrm>
            <a:off x="685800" y="2065800"/>
            <a:ext cx="60663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Neglected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Flexible and Obvious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we would rather not do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we make compromises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Does what is needed to get by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Responds without escalating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5" name="Google Shape;485;p55"/>
          <p:cNvGraphicFramePr/>
          <p:nvPr/>
        </p:nvGraphicFramePr>
        <p:xfrm>
          <a:off x="9042925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095" y="3545300"/>
            <a:ext cx="3936425" cy="31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6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INTRANSIGENT: VULNERABLE &amp; IGNORING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6"/>
          <p:cNvSpPr txBox="1"/>
          <p:nvPr/>
        </p:nvSpPr>
        <p:spPr>
          <a:xfrm>
            <a:off x="685800" y="2065800"/>
            <a:ext cx="54429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Neglected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Stubborn and Subtle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we will refuse to do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we don’t bend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Antithetical to ourselves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Declines participation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4" name="Google Shape;494;p56"/>
          <p:cNvGraphicFramePr/>
          <p:nvPr/>
        </p:nvGraphicFramePr>
        <p:xfrm>
          <a:off x="9046625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5" name="Google Shape;4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402" y="3511675"/>
            <a:ext cx="3285824" cy="328582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 - PART 3</a:t>
            </a:r>
            <a:endParaRPr/>
          </a:p>
        </p:txBody>
      </p:sp>
      <p:sp>
        <p:nvSpPr>
          <p:cNvPr id="502" name="Google Shape;502;p57"/>
          <p:cNvSpPr txBox="1"/>
          <p:nvPr/>
        </p:nvSpPr>
        <p:spPr>
          <a:xfrm>
            <a:off x="865150" y="2065800"/>
            <a:ext cx="9498600" cy="25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Ask yourself these questions: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do I tend to push onto others?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am I most open to from others?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 I have to adapt myself to others?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sorts of behaviours would contradict who I am?</a:t>
            </a:r>
            <a:endParaRPr sz="4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TODAY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2"/>
          <p:cNvSpPr txBox="1"/>
          <p:nvPr>
            <p:ph idx="4294967295" type="body"/>
          </p:nvPr>
        </p:nvSpPr>
        <p:spPr>
          <a:xfrm>
            <a:off x="685800" y="2065802"/>
            <a:ext cx="49959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US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US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Calibri"/>
              <a:buAutoNum type="arabicPeriod"/>
            </a:pPr>
            <a:r>
              <a:rPr lang="en-US" sz="3000">
                <a:solidFill>
                  <a:srgbClr val="FFFF00"/>
                </a:solidFill>
              </a:rPr>
              <a:t>Functions</a:t>
            </a:r>
            <a:endParaRPr sz="3000">
              <a:solidFill>
                <a:srgbClr val="FFFF00"/>
              </a:solidFill>
            </a:endParaRPr>
          </a:p>
        </p:txBody>
      </p:sp>
      <p:graphicFrame>
        <p:nvGraphicFramePr>
          <p:cNvPr id="176" name="Google Shape;176;p22"/>
          <p:cNvGraphicFramePr/>
          <p:nvPr/>
        </p:nvGraphicFramePr>
        <p:xfrm>
          <a:off x="7423375" y="206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696875"/>
                <a:gridCol w="16968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" name="Google Shape;177;p22"/>
          <p:cNvSpPr/>
          <p:nvPr/>
        </p:nvSpPr>
        <p:spPr>
          <a:xfrm>
            <a:off x="9462800" y="45157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7762300" y="21620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9462800" y="33335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7762300" y="56815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7762300" y="45157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9462800" y="21512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9462800" y="56980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7762300" y="33389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8"/>
          <p:cNvSpPr txBox="1"/>
          <p:nvPr>
            <p:ph type="title"/>
          </p:nvPr>
        </p:nvSpPr>
        <p:spPr>
          <a:xfrm>
            <a:off x="381000" y="68475"/>
            <a:ext cx="39642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What we learned…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9" name="Google Shape;509;p58"/>
          <p:cNvGraphicFramePr/>
          <p:nvPr/>
        </p:nvGraphicFramePr>
        <p:xfrm>
          <a:off x="380000" y="106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607425"/>
                <a:gridCol w="1804850"/>
                <a:gridCol w="1953250"/>
              </a:tblGrid>
              <a:tr h="53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sng">
                          <a:solidFill>
                            <a:srgbClr val="FFFFFF"/>
                          </a:solidFill>
                        </a:rPr>
                        <a:t>Function</a:t>
                      </a:r>
                      <a:endParaRPr b="1" sz="2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FFFFFF"/>
                          </a:solidFill>
                        </a:rPr>
                        <a:t>1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Public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Private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FFFFFF"/>
                          </a:solidFill>
                        </a:rPr>
                        <a:t>2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Strong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Weak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FFFFFF"/>
                          </a:solidFill>
                        </a:rPr>
                        <a:t>3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Valued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Neglected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FFFFFF"/>
                          </a:solidFill>
                        </a:rPr>
                        <a:t>4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Obvious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Subtle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FFFFFF"/>
                          </a:solidFill>
                        </a:rPr>
                        <a:t>5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Constant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Variable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FFFFFF"/>
                          </a:solidFill>
                        </a:rPr>
                        <a:t>6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Stubborn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Flexible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rgbClr val="FFFFFF"/>
                          </a:solidFill>
                        </a:rPr>
                        <a:t>7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Demanding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Supplying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0" name="Google Shape;510;p58"/>
          <p:cNvGraphicFramePr/>
          <p:nvPr/>
        </p:nvGraphicFramePr>
        <p:xfrm>
          <a:off x="5369000" y="9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4868600"/>
                <a:gridCol w="18838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sng">
                          <a:solidFill>
                            <a:schemeClr val="lt1"/>
                          </a:solidFill>
                        </a:rPr>
                        <a:t>Dichotomies</a:t>
                      </a:r>
                      <a:endParaRPr b="1" sz="2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sng">
                          <a:solidFill>
                            <a:schemeClr val="lt1"/>
                          </a:solidFill>
                        </a:rPr>
                        <a:t>Qualities</a:t>
                      </a:r>
                      <a:endParaRPr b="1" sz="2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Public + Strong + Valued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lt1"/>
                          </a:solidFill>
                        </a:rPr>
                        <a:t>Ego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Public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 + Weak + Neglected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lt1"/>
                          </a:solidFill>
                        </a:rPr>
                        <a:t>Super-Ego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Private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 + Weak + Valued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lt1"/>
                          </a:solidFill>
                        </a:rPr>
                        <a:t>Super-Id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Private 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+ Strong + Neglected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lt1"/>
                          </a:solidFill>
                        </a:rPr>
                        <a:t>Id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Strong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 + Constant + Obvious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00">
                          <a:solidFill>
                            <a:schemeClr val="lt1"/>
                          </a:solidFill>
                        </a:rPr>
                        <a:t>4D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Strong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 + Variable + Subtle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00">
                          <a:solidFill>
                            <a:schemeClr val="lt1"/>
                          </a:solidFill>
                        </a:rPr>
                        <a:t>3D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Weak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 + Variable + Obvious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00">
                          <a:solidFill>
                            <a:schemeClr val="lt1"/>
                          </a:solidFill>
                        </a:rPr>
                        <a:t>2D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Weak 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+ Constant + Subtle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00">
                          <a:solidFill>
                            <a:schemeClr val="lt1"/>
                          </a:solidFill>
                        </a:rPr>
                        <a:t>1D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Valued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 + Stubborn + Obvious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00">
                          <a:solidFill>
                            <a:schemeClr val="lt1"/>
                          </a:solidFill>
                        </a:rPr>
                        <a:t>Assertive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Valued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 + Flexible + Subtle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00">
                          <a:solidFill>
                            <a:schemeClr val="lt1"/>
                          </a:solidFill>
                        </a:rPr>
                        <a:t>Collaborative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Neglected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 + Flexible + Obvious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00">
                          <a:solidFill>
                            <a:schemeClr val="lt1"/>
                          </a:solidFill>
                        </a:rPr>
                        <a:t>Reluctant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lt1"/>
                          </a:solidFill>
                        </a:rPr>
                        <a:t>Neglected</a:t>
                      </a:r>
                      <a:r>
                        <a:rPr lang="en-US" sz="2100">
                          <a:solidFill>
                            <a:schemeClr val="lt1"/>
                          </a:solidFill>
                        </a:rPr>
                        <a:t> + Stubborn + Subtle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00">
                          <a:solidFill>
                            <a:schemeClr val="lt1"/>
                          </a:solidFill>
                        </a:rPr>
                        <a:t>Intransigent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1" name="Google Shape;511;p5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674025" y="115525"/>
            <a:ext cx="101313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NEXT TIME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7" name="Google Shape;517;p59"/>
          <p:cNvGraphicFramePr/>
          <p:nvPr/>
        </p:nvGraphicFramePr>
        <p:xfrm>
          <a:off x="2011388" y="1085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{2AB4B49B-CB6C-49DC-B94C-4C14CAD952CE}</a:tableStyleId>
              </a:tblPr>
              <a:tblGrid>
                <a:gridCol w="1963950"/>
                <a:gridCol w="2020175"/>
                <a:gridCol w="2269850"/>
                <a:gridCol w="1915225"/>
              </a:tblGrid>
              <a:tr h="39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Block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Dimension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Approach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u="sng">
                          <a:solidFill>
                            <a:schemeClr val="lt1"/>
                          </a:solidFill>
                        </a:rPr>
                        <a:t>Function</a:t>
                      </a:r>
                      <a:endParaRPr b="1" sz="2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Ego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4D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Assertive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Ego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3D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Collaborative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2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Super-Ego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2D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Reluctant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3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Super-Ego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1D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Intransigent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4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Super-Id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1D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Collaborative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5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Super-Id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2D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Assertive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3D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Intransigent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7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4D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Reluctant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8" name="Google Shape;518;p5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6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WHAT IS A FUNCTION?</a:t>
            </a:r>
            <a:endParaRPr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685800" y="2142075"/>
            <a:ext cx="69006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A lens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A fluid intelligence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A process, program or approach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An agent or driving spirit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A PART OF YOU</a:t>
            </a:r>
            <a:endParaRPr sz="2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175" y="2321363"/>
            <a:ext cx="4982301" cy="373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FUNCTION AS A LENS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685800" y="2142075"/>
            <a:ext cx="56664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Key to shaping perspectives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People can see things differently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What is important to you?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What is not important to others?</a:t>
            </a:r>
            <a:endParaRPr sz="2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625" y="2142075"/>
            <a:ext cx="5540700" cy="31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FUNCTION AS A PROGRAM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685800" y="2142075"/>
            <a:ext cx="69006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The mind is complex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Complexity involves multiple programs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Work partly alone, and partly together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Supports the person overall</a:t>
            </a:r>
            <a:endParaRPr sz="2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450" y="2142075"/>
            <a:ext cx="4952151" cy="27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FUNCTION AS A FLUID INTELLIGENCE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685800" y="2142075"/>
            <a:ext cx="74670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Functions learn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Crystal intelligence is what you know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Fluid intelligence is how you learn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How much can you learn?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How quickly you can learn, 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How well you can apply what you have learnt?</a:t>
            </a:r>
            <a:endParaRPr sz="2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725" y="4585908"/>
            <a:ext cx="4039274" cy="227209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8442713" y="2065800"/>
            <a:ext cx="345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 NOT IQ!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68580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/>
              <a:t>FUNCTION AS AN AGENT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685800" y="2142075"/>
            <a:ext cx="69006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Like little people within you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Each has a distinct style or mini-personality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People’s manner and attitude changes 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Different person for a different situation</a:t>
            </a:r>
            <a:endParaRPr sz="2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800" y="2339600"/>
            <a:ext cx="4300800" cy="43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